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</p:sldMasterIdLst>
  <p:notesMasterIdLst>
    <p:notesMasterId r:id="rId11"/>
  </p:notesMasterIdLst>
  <p:sldIdLst>
    <p:sldId id="256" r:id="rId10"/>
    <p:sldId id="257" r:id="rId12"/>
    <p:sldId id="258" r:id="rId13"/>
    <p:sldId id="259" r:id="rId14"/>
    <p:sldId id="281" r:id="rId15"/>
    <p:sldId id="263" r:id="rId16"/>
    <p:sldId id="282" r:id="rId17"/>
    <p:sldId id="276" r:id="rId18"/>
    <p:sldId id="267" r:id="rId19"/>
    <p:sldId id="277" r:id="rId20"/>
    <p:sldId id="283" r:id="rId21"/>
    <p:sldId id="284" r:id="rId22"/>
    <p:sldId id="285" r:id="rId23"/>
    <p:sldId id="286" r:id="rId24"/>
    <p:sldId id="287" r:id="rId25"/>
    <p:sldId id="271" r:id="rId26"/>
    <p:sldId id="275" r:id="rId2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0C6E"/>
    <a:srgbClr val="A12FA1"/>
    <a:srgbClr val="CC66FF"/>
    <a:srgbClr val="CC0099"/>
    <a:srgbClr val="CC00CC"/>
    <a:srgbClr val="FF66FF"/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84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17.xml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0" Type="http://schemas.openxmlformats.org/officeDocument/2006/relationships/slide" Target="slides/slide10.xml"/><Relationship Id="rId2" Type="http://schemas.openxmlformats.org/officeDocument/2006/relationships/theme" Target="theme/theme1.xml"/><Relationship Id="rId19" Type="http://schemas.openxmlformats.org/officeDocument/2006/relationships/slide" Target="slides/slide9.xml"/><Relationship Id="rId18" Type="http://schemas.openxmlformats.org/officeDocument/2006/relationships/slide" Target="slides/slide8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5" Type="http://schemas.openxmlformats.org/officeDocument/2006/relationships/slide" Target="slides/slide5.xml"/><Relationship Id="rId14" Type="http://schemas.openxmlformats.org/officeDocument/2006/relationships/slide" Target="slides/slide4.xml"/><Relationship Id="rId13" Type="http://schemas.openxmlformats.org/officeDocument/2006/relationships/slide" Target="slides/slide3.xml"/><Relationship Id="rId12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AAA7C5-D380-4ADB-A74F-320B41DEB0C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A0E36-E766-4A2B-B820-6EC5AB7A67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0.png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1.pn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18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3.jpe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tags" Target="../tags/tag3.xml"/><Relationship Id="rId7" Type="http://schemas.openxmlformats.org/officeDocument/2006/relationships/image" Target="../media/image7.png"/><Relationship Id="rId6" Type="http://schemas.openxmlformats.org/officeDocument/2006/relationships/tags" Target="../tags/tag2.xml"/><Relationship Id="rId5" Type="http://schemas.openxmlformats.org/officeDocument/2006/relationships/tags" Target="../tags/tag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5" Type="http://schemas.openxmlformats.org/officeDocument/2006/relationships/notesSlide" Target="../notesSlides/notesSlide2.xml"/><Relationship Id="rId24" Type="http://schemas.openxmlformats.org/officeDocument/2006/relationships/slideLayout" Target="../slideLayouts/slideLayout1.xml"/><Relationship Id="rId23" Type="http://schemas.openxmlformats.org/officeDocument/2006/relationships/tags" Target="../tags/tag16.xml"/><Relationship Id="rId22" Type="http://schemas.openxmlformats.org/officeDocument/2006/relationships/tags" Target="../tags/tag15.xml"/><Relationship Id="rId21" Type="http://schemas.openxmlformats.org/officeDocument/2006/relationships/tags" Target="../tags/tag14.xml"/><Relationship Id="rId20" Type="http://schemas.openxmlformats.org/officeDocument/2006/relationships/tags" Target="../tags/tag13.xml"/><Relationship Id="rId2" Type="http://schemas.openxmlformats.org/officeDocument/2006/relationships/image" Target="../media/image2.png"/><Relationship Id="rId19" Type="http://schemas.openxmlformats.org/officeDocument/2006/relationships/tags" Target="../tags/tag12.xml"/><Relationship Id="rId18" Type="http://schemas.openxmlformats.org/officeDocument/2006/relationships/image" Target="../media/image4.png"/><Relationship Id="rId17" Type="http://schemas.openxmlformats.org/officeDocument/2006/relationships/tags" Target="../tags/tag11.xml"/><Relationship Id="rId16" Type="http://schemas.openxmlformats.org/officeDocument/2006/relationships/tags" Target="../tags/tag10.xml"/><Relationship Id="rId15" Type="http://schemas.openxmlformats.org/officeDocument/2006/relationships/tags" Target="../tags/tag9.xml"/><Relationship Id="rId14" Type="http://schemas.openxmlformats.org/officeDocument/2006/relationships/tags" Target="../tags/tag8.xml"/><Relationship Id="rId13" Type="http://schemas.openxmlformats.org/officeDocument/2006/relationships/tags" Target="../tags/tag7.xml"/><Relationship Id="rId12" Type="http://schemas.openxmlformats.org/officeDocument/2006/relationships/tags" Target="../tags/tag6.xml"/><Relationship Id="rId11" Type="http://schemas.openxmlformats.org/officeDocument/2006/relationships/tags" Target="../tags/tag5.xml"/><Relationship Id="rId10" Type="http://schemas.openxmlformats.org/officeDocument/2006/relationships/tags" Target="../tags/tag4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7.xml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336381" cy="5143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5081282" y="1656929"/>
            <a:ext cx="1827322" cy="1827322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753376" y="3259163"/>
            <a:ext cx="2435512" cy="627052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小组成员：</a:t>
            </a:r>
            <a:endParaRPr lang="zh-CN" altLang="en-US" sz="12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  <a:sym typeface="+mn-ea"/>
              </a:rPr>
              <a:t>2010920 </a:t>
            </a:r>
            <a:r>
              <a:rPr lang="zh-CN" altLang="en-US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  <a:sym typeface="+mn-ea"/>
              </a:rPr>
              <a:t>彭东阳</a:t>
            </a:r>
            <a:endParaRPr lang="en-US" altLang="zh-CN" sz="12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  <a:sym typeface="+mn-ea"/>
              </a:rPr>
              <a:t>2010381 </a:t>
            </a:r>
            <a:r>
              <a:rPr lang="zh-CN" altLang="en-US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  <a:sym typeface="+mn-ea"/>
              </a:rPr>
              <a:t>姜凡希</a:t>
            </a:r>
            <a:endParaRPr lang="zh-CN" altLang="en-US" sz="12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2011542 </a:t>
            </a:r>
            <a:r>
              <a:rPr lang="zh-CN" altLang="en-US" sz="1200" kern="7500" spc="1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沈正阳</a:t>
            </a:r>
            <a:endParaRPr lang="en-US" altLang="zh-CN" sz="12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2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29039" y="2027025"/>
            <a:ext cx="6000297" cy="71434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4000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机器人软件工程</a:t>
            </a:r>
            <a:r>
              <a:rPr lang="zh-CN" altLang="en-US" sz="4000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学汇报</a:t>
            </a:r>
            <a:endParaRPr sz="4000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800997" y="1386133"/>
            <a:ext cx="2387891" cy="49840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228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-202</a:t>
            </a:r>
            <a:r>
              <a:rPr lang="en-US"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5.</a:t>
            </a:r>
            <a:r>
              <a:rPr lang="en-US" altLang="zh-CN"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06.12</a:t>
            </a:r>
            <a:r>
              <a:rPr sz="228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-</a:t>
            </a:r>
            <a:endParaRPr sz="228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10" y="1674570"/>
            <a:ext cx="3155324" cy="12416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6700" y="313055"/>
            <a:ext cx="6374130" cy="39179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3.1 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闲逛进程：多任务调度中枢（</a:t>
            </a: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idle.py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）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79505" y="2857201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879505" y="3711482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76140" y="975313"/>
            <a:ext cx="7884867" cy="152840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b="1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核心机制：</a:t>
            </a:r>
            <a:endParaRPr lang="zh-CN" altLang="en-US" sz="1200" b="1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双输入源切换：键盘输入与语音输入通过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is_voice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标志位动态切换，语音指令通过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/voice/voice_command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主题接收。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线程同步：利用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threading.Semaphore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实现语音指令的生产者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- 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消费者模式，避免缓冲区溢出。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服务调用链：解析指令后调用各模块服务（如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/detector/start_capture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），实现任务触发。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08355" y="2618740"/>
            <a:ext cx="7884795" cy="38862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p>
            <a:pPr algn="l">
              <a:lnSpc>
                <a:spcPct val="150000"/>
              </a:lnSpc>
            </a:pPr>
            <a:r>
              <a:rPr lang="zh-CN" altLang="en-US" sz="1200" b="1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关键代码片段：</a:t>
            </a:r>
            <a:endParaRPr lang="zh-CN" altLang="en-US" sz="1200" b="1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b="1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2950210"/>
            <a:ext cx="6756400" cy="18364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6700" y="313055"/>
            <a:ext cx="6374130" cy="39179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3.2 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导航模块：路径规划与执行（</a:t>
            </a: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navigate.py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）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79505" y="2857201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879505" y="3711482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93285" y="1390603"/>
            <a:ext cx="7884867" cy="152840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b="1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核心流程：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目标管理：通过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target_dict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预设位置坐标（如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'classroom': [6.87, -3.4, 0]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），支持快速调用。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姿态转换：欧拉角</a:t>
            </a:r>
            <a:r>
              <a:rPr lang="en-US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→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四元数转换，构造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MoveBaseGoal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异步执行：通过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threading.Thread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启动导航线程，避免阻塞主线程。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50" y="2279015"/>
            <a:ext cx="6645910" cy="5537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650" y="3441065"/>
            <a:ext cx="6844030" cy="3930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6700" y="313055"/>
            <a:ext cx="6374130" cy="39179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3.3 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语音模块：</a:t>
            </a: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VOSK 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语音识别（</a:t>
            </a: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voice.py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）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79505" y="2857201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879505" y="3711482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93285" y="1443943"/>
            <a:ext cx="7884867" cy="152840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b="1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技术要点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音频处理：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采样率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44100Hz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16 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位深度，单声道配置（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pyaudio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双信号量控制缓冲区：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list_empty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（生产）和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list_full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（消费）。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b="1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模型推理：</a:t>
            </a:r>
            <a:endParaRPr lang="zh-CN" altLang="en-US" sz="1200" b="1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b="1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服务接口：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start_voice/stop_voice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控制语音模块启停。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15" y="2358390"/>
            <a:ext cx="7212330" cy="7499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6700" y="313055"/>
            <a:ext cx="7385050" cy="39179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3.4 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检测跟踪模块：</a:t>
            </a: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YOLOv11 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目标识别（</a:t>
            </a: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realtime_capture.py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）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79505" y="2857201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879505" y="3711482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93285" y="1443943"/>
            <a:ext cx="7884867" cy="152840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b="1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目标检测：</a:t>
            </a:r>
            <a:endParaRPr lang="zh-CN" altLang="en-US" sz="1200" b="1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YOLOv11 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模型实时检测目标（如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'person'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），输出边界框坐标。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b="1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运动控制：</a:t>
            </a:r>
            <a:endParaRPr lang="zh-CN" altLang="en-US" sz="1200" b="1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偏差控制：目标中心与图像中心偏移量</a:t>
            </a:r>
            <a:r>
              <a:rPr lang="en-US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→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调整转向（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angular.z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距离控制：深度图像测距</a:t>
            </a:r>
            <a:r>
              <a:rPr lang="en-US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→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控制前进速度（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linear.x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丢失处理：目标丢失时机器人原地旋转（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angular.z=0.3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），重新搜索目标。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15" y="1640840"/>
            <a:ext cx="6896735" cy="5765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6700" y="313055"/>
            <a:ext cx="7385050" cy="39179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3.5 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机械臂模块：关节运动控制（</a:t>
            </a: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robot_arm.py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）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79505" y="2857201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879505" y="3711482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93285" y="1443943"/>
            <a:ext cx="7884867" cy="152840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b="1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控制逻辑：</a:t>
            </a:r>
            <a:endParaRPr lang="zh-CN" altLang="en-US" sz="1200" b="1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关键角度：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zero_point=2.61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（初始位置），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seized_point=2.00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（抓取位置）。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动作实现：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3.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服务接口：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seize/release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服务控制抓取与释放，</a:t>
            </a:r>
            <a:r>
              <a:rPr lang="en-US" altLang="zh-CN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Reset</a:t>
            </a: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方法恢复初始姿态。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15" y="2251710"/>
            <a:ext cx="7636510" cy="81978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6700" y="313055"/>
            <a:ext cx="7385050" cy="39179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en-US" altLang="zh-CN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3.6 </a:t>
            </a: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模块交互关系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79505" y="2857201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879505" y="3711482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29285" y="782955"/>
            <a:ext cx="7884795" cy="30988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kern="8000" spc="160" dirty="0">
                <a:solidFill>
                  <a:srgbClr val="000000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数据流图：</a:t>
            </a:r>
            <a:endParaRPr lang="zh-CN" altLang="en-US" sz="1200" kern="8000" spc="160" dirty="0">
              <a:solidFill>
                <a:srgbClr val="000000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650240" y="1276985"/>
          <a:ext cx="7863840" cy="2606040"/>
        </p:xfrm>
        <a:graphic>
          <a:graphicData uri="http://schemas.openxmlformats.org/drawingml/2006/table">
            <a:tbl>
              <a:tblPr/>
              <a:tblGrid>
                <a:gridCol w="1965960"/>
                <a:gridCol w="1965960"/>
                <a:gridCol w="1965960"/>
                <a:gridCol w="1965960"/>
              </a:tblGrid>
              <a:tr h="434340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模块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输入来源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处理逻辑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输出目标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4340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idle.py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键盘 </a:t>
                      </a: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/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语音指令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指令解析 </a:t>
                      </a: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+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服务调度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各模块服务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4340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navigate.py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/goto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服务请求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move_base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路径规划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机器人位姿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4340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voice.py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麦克风音频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VOSK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语音识别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/voice/voice_command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4340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realtime_capture.py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RGB /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深度图像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YOLO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检测 </a:t>
                      </a: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+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差速控制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/cmd_vel_mux/input/navi</a:t>
                      </a:r>
                      <a:endParaRPr lang="en-US" altLang="zh-CN" sz="10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4340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robot_arm.py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seize</a:t>
                      </a:r>
                      <a:r>
                        <a:rPr lang="en-US" altLang="zh-CN" sz="10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/release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服务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关节角度发布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机械臂动作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18"/>
          <a:stretch>
            <a:fillRect/>
          </a:stretch>
        </p:blipFill>
        <p:spPr>
          <a:xfrm>
            <a:off x="0" y="0"/>
            <a:ext cx="9144000" cy="280180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3592371" y="394931"/>
            <a:ext cx="1705943" cy="17119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3325830" y="154728"/>
            <a:ext cx="2194224" cy="21923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6031" y="1951919"/>
            <a:ext cx="6129279" cy="25527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661099" y="2503324"/>
            <a:ext cx="3459142" cy="58364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3105" b="1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展示</a:t>
            </a:r>
            <a:endParaRPr lang="zh-CN" altLang="en-US" sz="3105" b="1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55121" y="401636"/>
            <a:ext cx="1577856" cy="12877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PART04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alphaModFix amt="85000"/>
          </a:blip>
          <a:stretch>
            <a:fillRect/>
          </a:stretch>
        </p:blipFill>
        <p:spPr>
          <a:xfrm>
            <a:off x="3379457" y="4127774"/>
            <a:ext cx="1947395" cy="48514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655235" y="3101331"/>
            <a:ext cx="3535413" cy="25171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lang="en-US" altLang="zh-CN" sz="1760" kern="1000" spc="20" dirty="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Demonstrate</a:t>
            </a:r>
            <a:endParaRPr lang="en-US" altLang="zh-CN" sz="1760" kern="1000" spc="20" dirty="0">
              <a:solidFill>
                <a:srgbClr val="000000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55687"/>
            <a:ext cx="9143999" cy="52670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3646129" y="1657671"/>
            <a:ext cx="1827322" cy="182732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656584" y="2946587"/>
            <a:ext cx="4100768" cy="392839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50000"/>
              </a:lnSpc>
            </a:pPr>
            <a:endParaRPr lang="zh-CN" altLang="en-US" sz="810" kern="8000" spc="160" dirty="0">
              <a:solidFill>
                <a:srgbClr val="FFFFFF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59532" y="2003795"/>
            <a:ext cx="6000297" cy="71434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400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感谢您的观看</a:t>
            </a:r>
            <a:endParaRPr sz="400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240" y="1204908"/>
            <a:ext cx="1611515" cy="65259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228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42034" y="3883485"/>
            <a:ext cx="2435512" cy="627052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50000"/>
              </a:lnSpc>
            </a:pPr>
            <a:endParaRPr lang="en-US" altLang="zh-CN" sz="1400" kern="7500" spc="1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008881" y="1481658"/>
            <a:ext cx="2194224" cy="21923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1275422" y="1721861"/>
            <a:ext cx="1705943" cy="171196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593087" y="2529510"/>
            <a:ext cx="912533" cy="549763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sz="2565" kern="2500" spc="5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目录</a:t>
            </a:r>
            <a:endParaRPr sz="2565" kern="2500" spc="5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421087" y="2290459"/>
            <a:ext cx="1414611" cy="23905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675" b="1" kern="1000" spc="20" dirty="0"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Maven Pro Bold" panose="02010800040101010101" pitchFamily="1" charset="-122"/>
                <a:cs typeface="Times New Roman" panose="02020603050405020304" pitchFamily="18" charset="0"/>
              </a:rPr>
              <a:t>CONTENTS</a:t>
            </a:r>
            <a:endParaRPr sz="1675" b="1" kern="1000" spc="20" dirty="0">
              <a:solidFill>
                <a:srgbClr val="FFFFFF">
                  <a:alpha val="100000"/>
                </a:srgbClr>
              </a:solidFill>
              <a:latin typeface="Times New Roman" panose="02020603050405020304" pitchFamily="18" charset="0"/>
              <a:ea typeface="Maven Pro Bold" panose="02010800040101010101" pitchFamily="1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5180965" y="829945"/>
            <a:ext cx="1852930" cy="28257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项目背景与技术基础</a:t>
            </a:r>
            <a:endParaRPr lang="zh-CN" altLang="en-US" sz="132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737294" y="764839"/>
            <a:ext cx="8233" cy="359665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534789" y="873808"/>
            <a:ext cx="413244" cy="413244"/>
          </a:xfrm>
          <a:prstGeom prst="rect">
            <a:avLst/>
          </a:prstGeom>
        </p:spPr>
      </p:pic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538905" y="968556"/>
            <a:ext cx="413244" cy="20773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01</a:t>
            </a:r>
            <a:endParaRPr sz="1455" kern="1000" spc="20" dirty="0">
              <a:solidFill>
                <a:srgbClr val="A4318B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5180965" y="1661160"/>
            <a:ext cx="2286000" cy="28257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系统框架与模块设计</a:t>
            </a:r>
            <a:endParaRPr lang="zh-CN" altLang="en-US" sz="132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534789" y="1595468"/>
            <a:ext cx="413244" cy="413244"/>
          </a:xfrm>
          <a:prstGeom prst="rect">
            <a:avLst/>
          </a:prstGeom>
        </p:spPr>
      </p:pic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4538905" y="1698223"/>
            <a:ext cx="413244" cy="20773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02</a:t>
            </a:r>
            <a:endParaRPr sz="1455" kern="1000" spc="20" dirty="0">
              <a:solidFill>
                <a:srgbClr val="A4318B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4"/>
            </p:custDataLst>
          </p:nvPr>
        </p:nvSpPr>
        <p:spPr>
          <a:xfrm>
            <a:off x="5180965" y="2436495"/>
            <a:ext cx="1893570" cy="36449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核心功能原理与实现</a:t>
            </a:r>
            <a:endParaRPr lang="zh-CN" altLang="en-US" sz="132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15"/>
            </p:custDataLst>
          </p:nvPr>
        </p:nvSpPr>
        <p:spPr>
          <a:xfrm>
            <a:off x="5180054" y="3266974"/>
            <a:ext cx="1956855" cy="30544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展示</a:t>
            </a:r>
            <a:endParaRPr lang="zh-CN" altLang="en-US" sz="132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530979" y="3262446"/>
            <a:ext cx="413244" cy="413244"/>
          </a:xfrm>
          <a:prstGeom prst="rect">
            <a:avLst/>
          </a:prstGeom>
        </p:spPr>
      </p:pic>
      <p:sp>
        <p:nvSpPr>
          <p:cNvPr id="25" name="文本框 24"/>
          <p:cNvSpPr txBox="1"/>
          <p:nvPr>
            <p:custDataLst>
              <p:tags r:id="rId17"/>
            </p:custDataLst>
          </p:nvPr>
        </p:nvSpPr>
        <p:spPr>
          <a:xfrm>
            <a:off x="4538819" y="3364799"/>
            <a:ext cx="429925" cy="20773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04</a:t>
            </a:r>
            <a:endParaRPr sz="1455" kern="1000" spc="20" dirty="0">
              <a:solidFill>
                <a:srgbClr val="A4318B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882" y="0"/>
            <a:ext cx="1641473" cy="633600"/>
          </a:xfrm>
          <a:prstGeom prst="rect">
            <a:avLst/>
          </a:prstGeom>
        </p:spPr>
      </p:pic>
      <p:sp>
        <p:nvSpPr>
          <p:cNvPr id="14" name="文本框 13"/>
          <p:cNvSpPr txBox="1"/>
          <p:nvPr>
            <p:custDataLst>
              <p:tags r:id="rId19"/>
            </p:custDataLst>
          </p:nvPr>
        </p:nvSpPr>
        <p:spPr>
          <a:xfrm>
            <a:off x="5179419" y="4159784"/>
            <a:ext cx="1956855" cy="30544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p>
            <a:pPr algn="l">
              <a:lnSpc>
                <a:spcPct val="135000"/>
              </a:lnSpc>
            </a:pPr>
            <a:r>
              <a:rPr lang="zh-CN" altLang="en-US" sz="132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致谢</a:t>
            </a:r>
            <a:endParaRPr lang="zh-CN" altLang="en-US" sz="132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530979" y="4197801"/>
            <a:ext cx="413244" cy="413244"/>
          </a:xfrm>
          <a:prstGeom prst="rect">
            <a:avLst/>
          </a:prstGeom>
        </p:spPr>
      </p:pic>
      <p:sp>
        <p:nvSpPr>
          <p:cNvPr id="17" name="文本框 16"/>
          <p:cNvSpPr txBox="1"/>
          <p:nvPr>
            <p:custDataLst>
              <p:tags r:id="rId21"/>
            </p:custDataLst>
          </p:nvPr>
        </p:nvSpPr>
        <p:spPr>
          <a:xfrm>
            <a:off x="4534374" y="4303964"/>
            <a:ext cx="429925" cy="20773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p>
            <a:pPr algn="ctr">
              <a:lnSpc>
                <a:spcPct val="98000"/>
              </a:lnSpc>
            </a:pPr>
            <a:r>
              <a:rPr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</a:t>
            </a:r>
            <a:r>
              <a:rPr lang="en-US"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5</a:t>
            </a:r>
            <a:endParaRPr lang="en-US" sz="1455" kern="1000" spc="20" dirty="0">
              <a:solidFill>
                <a:srgbClr val="A4318B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531614" y="2429060"/>
            <a:ext cx="413244" cy="413244"/>
          </a:xfrm>
          <a:prstGeom prst="rect">
            <a:avLst/>
          </a:prstGeom>
        </p:spPr>
      </p:pic>
      <p:sp>
        <p:nvSpPr>
          <p:cNvPr id="26" name="文本框 25"/>
          <p:cNvSpPr txBox="1"/>
          <p:nvPr>
            <p:custDataLst>
              <p:tags r:id="rId23"/>
            </p:custDataLst>
          </p:nvPr>
        </p:nvSpPr>
        <p:spPr>
          <a:xfrm>
            <a:off x="4531614" y="2531815"/>
            <a:ext cx="413244" cy="20773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p>
            <a:pPr algn="ctr">
              <a:lnSpc>
                <a:spcPct val="98000"/>
              </a:lnSpc>
            </a:pPr>
            <a:r>
              <a:rPr sz="1455" kern="1000" spc="20" dirty="0">
                <a:solidFill>
                  <a:srgbClr val="A4318B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03</a:t>
            </a:r>
            <a:endParaRPr sz="1455" kern="1000" spc="20" dirty="0">
              <a:solidFill>
                <a:srgbClr val="A4318B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71"/>
          <a:stretch>
            <a:fillRect/>
          </a:stretch>
        </p:blipFill>
        <p:spPr>
          <a:xfrm>
            <a:off x="0" y="-163958"/>
            <a:ext cx="9144000" cy="296576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3343872" y="151688"/>
            <a:ext cx="2194224" cy="21923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3592371" y="394931"/>
            <a:ext cx="1705943" cy="17119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6031" y="1951919"/>
            <a:ext cx="6129279" cy="25527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259330" y="2382520"/>
            <a:ext cx="4701540" cy="68199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3105" b="1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项目背景与技术基础</a:t>
            </a:r>
            <a:endParaRPr lang="zh-CN" altLang="en-US" sz="3105" b="1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804670" y="3134995"/>
            <a:ext cx="5218430" cy="25146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lang="en-US" altLang="zh-CN" sz="1760" kern="1000" spc="20" dirty="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Project background and technical foundation</a:t>
            </a:r>
            <a:endParaRPr lang="en-US" altLang="zh-CN" sz="1760" kern="1000" spc="20" dirty="0">
              <a:solidFill>
                <a:srgbClr val="000000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55120" y="401636"/>
            <a:ext cx="1771731" cy="12877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300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300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300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PART</a:t>
            </a:r>
            <a:r>
              <a:rPr lang="en-US" sz="300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 </a:t>
            </a:r>
            <a:r>
              <a:rPr sz="3005" kern="1000" spc="20" dirty="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01</a:t>
            </a:r>
            <a:endParaRPr sz="3005" kern="1000" spc="20" dirty="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alphaModFix amt="85000"/>
          </a:blip>
          <a:stretch>
            <a:fillRect/>
          </a:stretch>
        </p:blipFill>
        <p:spPr>
          <a:xfrm>
            <a:off x="3379457" y="4127774"/>
            <a:ext cx="1947395" cy="4851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631886" y="4279637"/>
            <a:ext cx="1438282" cy="181419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27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700000">
            <a:off x="270802" y="278043"/>
            <a:ext cx="487143" cy="4867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700000">
            <a:off x="315317" y="322352"/>
            <a:ext cx="398112" cy="39811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76265" y="261459"/>
            <a:ext cx="1438045" cy="39169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项目背景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91073" y="402994"/>
            <a:ext cx="446600" cy="23682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7000"/>
              </a:lnSpc>
            </a:pPr>
            <a:r>
              <a:rPr sz="1655" kern="1000" spc="20" dirty="0">
                <a:solidFill>
                  <a:srgbClr val="FFFFFF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01</a:t>
            </a:r>
            <a:endParaRPr sz="1655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8424" y="966010"/>
            <a:ext cx="7286765" cy="2734949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>
              <a:lnSpc>
                <a:spcPct val="150000"/>
              </a:lnSpc>
            </a:pPr>
            <a:r>
              <a:rPr lang="zh-CN" altLang="en-US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市场需求：全球服务机器人市场</a:t>
            </a:r>
            <a:r>
              <a:rPr lang="en-US" altLang="zh-CN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2025 </a:t>
            </a:r>
            <a:r>
              <a:rPr lang="zh-CN" altLang="en-US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年预计突破千亿美元，中国为主要增长市场</a:t>
            </a:r>
            <a:endParaRPr lang="zh-CN" altLang="en-US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kern="8000" spc="160" dirty="0"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应用场景：医疗护理、家庭服务、教育陪伴</a:t>
            </a:r>
            <a:endParaRPr lang="zh-CN" altLang="en-US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kern="8000" spc="160" dirty="0"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232598" y="1713061"/>
            <a:ext cx="2665926" cy="56948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2400" b="1" kern="1000" spc="20" dirty="0"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Maven Pro Bold" panose="02010800040101010101" pitchFamily="1" charset="-122"/>
                <a:cs typeface="Times New Roman" panose="02020603050405020304" pitchFamily="18" charset="0"/>
              </a:rPr>
              <a:t>INTRODUCTION</a:t>
            </a:r>
            <a:endParaRPr sz="2400" b="1" kern="1000" spc="20" dirty="0">
              <a:solidFill>
                <a:srgbClr val="FFFFFF">
                  <a:alpha val="100000"/>
                </a:srgbClr>
              </a:solidFill>
              <a:latin typeface="Times New Roman" panose="02020603050405020304" pitchFamily="18" charset="0"/>
              <a:ea typeface="Maven Pro Bold" panose="02010800040101010101" pitchFamily="1" charset="-122"/>
              <a:cs typeface="Times New Roman" panose="02020603050405020304" pitchFamily="18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rcRect l="27615" t="7981" r="34499" b="26776"/>
          <a:stretch>
            <a:fillRect/>
          </a:stretch>
        </p:blipFill>
        <p:spPr>
          <a:xfrm>
            <a:off x="6220460" y="2239010"/>
            <a:ext cx="2075180" cy="26790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700000">
            <a:off x="270802" y="278043"/>
            <a:ext cx="487143" cy="4867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700000">
            <a:off x="315317" y="322352"/>
            <a:ext cx="398112" cy="39811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76265" y="261459"/>
            <a:ext cx="1438045" cy="391691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135000"/>
              </a:lnSpc>
            </a:pPr>
            <a:r>
              <a:rPr lang="zh-CN" altLang="en-US" sz="1825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技术基础</a:t>
            </a:r>
            <a:endParaRPr lang="zh-CN" altLang="en-US" sz="1825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91073" y="402994"/>
            <a:ext cx="446600" cy="236828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l">
              <a:lnSpc>
                <a:spcPct val="97000"/>
              </a:lnSpc>
            </a:pPr>
            <a:r>
              <a:rPr sz="1655" kern="1000" spc="20" dirty="0">
                <a:solidFill>
                  <a:srgbClr val="FFFFFF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01</a:t>
            </a:r>
            <a:endParaRPr sz="1655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8330" y="966470"/>
            <a:ext cx="7641590" cy="206311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>
              <a:lnSpc>
                <a:spcPct val="150000"/>
              </a:lnSpc>
            </a:pPr>
            <a:r>
              <a:rPr lang="en-US" altLang="zh-CN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ROS </a:t>
            </a:r>
            <a:r>
              <a:rPr lang="zh-CN" altLang="en-US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TurtleBot</a:t>
            </a:r>
            <a:r>
              <a:rPr lang="zh-CN" altLang="en-US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：开源机器人平台，支持传感器融合与自主导航</a:t>
            </a:r>
            <a:r>
              <a:rPr lang="en-US" altLang="zh-CN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VOSK </a:t>
            </a:r>
            <a:r>
              <a:rPr lang="zh-CN" altLang="en-US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语音识别：基于</a:t>
            </a:r>
            <a:r>
              <a:rPr lang="en-US" altLang="zh-CN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Kaldi </a:t>
            </a:r>
            <a:r>
              <a:rPr lang="zh-CN" altLang="en-US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的轻量级模型，适合嵌入式设备</a:t>
            </a:r>
            <a:endParaRPr lang="zh-CN" altLang="en-US" kern="8000" spc="160" dirty="0"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YOLO </a:t>
            </a:r>
            <a:r>
              <a:rPr lang="zh-CN" altLang="en-US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目标检测：端到端回归模型，</a:t>
            </a:r>
            <a:r>
              <a:rPr lang="en-US" altLang="zh-CN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YOLOv11 </a:t>
            </a:r>
            <a:r>
              <a:rPr lang="zh-CN" altLang="en-US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实现实时检测</a:t>
            </a:r>
            <a:endParaRPr lang="zh-CN" altLang="en-US" kern="8000" spc="160" dirty="0"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73370" y="2923794"/>
            <a:ext cx="193330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kern="2500" spc="50" dirty="0">
                <a:solidFill>
                  <a:srgbClr val="7E0C6E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实验环境</a:t>
            </a:r>
            <a:endParaRPr lang="zh-CN" altLang="en-US" sz="1800" kern="2500" spc="50" dirty="0">
              <a:solidFill>
                <a:srgbClr val="7E0C6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18773" y="2923344"/>
            <a:ext cx="673410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kern="8000" spc="160" dirty="0"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Noto Sans S Chinese Medium" panose="02010800040101010101" pitchFamily="1" charset="-122"/>
                <a:cs typeface="Times New Roman" panose="02020603050405020304" pitchFamily="18" charset="0"/>
              </a:rPr>
              <a:t>Ubuntu 20.04.2.0+ROS1 Noetic</a:t>
            </a:r>
            <a:endParaRPr lang="en-US" altLang="zh-CN" kern="8000" spc="160" dirty="0"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Noto Sans S Chinese Medium" panose="02010800040101010101" pitchFamily="1" charset="-122"/>
              <a:cs typeface="Times New Roman" panose="02020603050405020304" pitchFamily="18" charset="0"/>
            </a:endParaRPr>
          </a:p>
          <a:p>
            <a:endParaRPr lang="en-US" altLang="zh-CN" kern="8000" spc="160" dirty="0"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Noto Sans S Chinese Medium" panose="02010800040101010101" pitchFamily="1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rcRect l="27615" t="7981" r="34499" b="26776"/>
          <a:stretch>
            <a:fillRect/>
          </a:stretch>
        </p:blipFill>
        <p:spPr>
          <a:xfrm>
            <a:off x="6649085" y="2379345"/>
            <a:ext cx="2075180" cy="26790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29"/>
          <a:stretch>
            <a:fillRect/>
          </a:stretch>
        </p:blipFill>
        <p:spPr>
          <a:xfrm>
            <a:off x="0" y="0"/>
            <a:ext cx="9144000" cy="280180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3592371" y="394931"/>
            <a:ext cx="1705943" cy="17119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3348230" y="164713"/>
            <a:ext cx="2194224" cy="21923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6031" y="1951919"/>
            <a:ext cx="6129279" cy="25527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666875" y="2406015"/>
            <a:ext cx="5662930" cy="66548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3105" b="1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地图构建系统框架与模块设计</a:t>
            </a:r>
            <a:endParaRPr lang="zh-CN" altLang="en-US" sz="3105" b="1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55121" y="401636"/>
            <a:ext cx="1577856" cy="12877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PART02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alphaModFix amt="85000"/>
          </a:blip>
          <a:stretch>
            <a:fillRect/>
          </a:stretch>
        </p:blipFill>
        <p:spPr>
          <a:xfrm>
            <a:off x="3379457" y="4127774"/>
            <a:ext cx="1947395" cy="4851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631886" y="4279637"/>
            <a:ext cx="1438282" cy="181419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27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776095" y="3117215"/>
            <a:ext cx="5181600" cy="497205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lang="en-US" altLang="zh-CN" sz="1760" kern="1000" spc="20" dirty="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Framework and module design of map construction system</a:t>
            </a:r>
            <a:endParaRPr lang="en-US" altLang="zh-CN" sz="1760" kern="1000" spc="20" dirty="0">
              <a:solidFill>
                <a:srgbClr val="000000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951932" y="2718205"/>
            <a:ext cx="1710631" cy="1374937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50000"/>
              </a:lnSpc>
            </a:pPr>
            <a:r>
              <a:rPr sz="900" b="1" kern="8000" spc="160" dirty="0">
                <a:solidFill>
                  <a:srgbClr val="FFFFFF">
                    <a:alpha val="100000"/>
                  </a:srgbClr>
                </a:solidFill>
                <a:latin typeface="Noto Sans S Chinese Medium" panose="02010800040101010101" pitchFamily="1" charset="-122"/>
                <a:ea typeface="Noto Sans S Chinese Medium" panose="02010800040101010101" pitchFamily="1" charset="-122"/>
              </a:rPr>
              <a:t>请在此处点击编辑添加修改文本，请在此处点击编辑添加修改文本。请在此处点击编辑添加修改文本，请在此处点击编辑添加修改文本。请在此处点击编辑添加修改文本，请在此处点击编辑添加修改文本。</a:t>
            </a:r>
            <a:endParaRPr sz="900" b="1" kern="8000" spc="160" dirty="0">
              <a:solidFill>
                <a:srgbClr val="FFFFFF">
                  <a:alpha val="100000"/>
                </a:srgbClr>
              </a:solidFill>
              <a:latin typeface="Noto Sans S Chinese Medium" panose="02010800040101010101" pitchFamily="1" charset="-122"/>
              <a:ea typeface="Noto Sans S Chinese Medium" panose="02010800040101010101" pitchFamily="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36150" y="2112703"/>
            <a:ext cx="1142197" cy="287354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1340" b="1" kern="2500" spc="50" dirty="0">
                <a:solidFill>
                  <a:srgbClr val="FFFFFF">
                    <a:alpha val="100000"/>
                  </a:srgbClr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题</a:t>
            </a:r>
            <a:endParaRPr sz="1340" b="1" kern="2500" spc="50" dirty="0">
              <a:solidFill>
                <a:srgbClr val="FFFFFF">
                  <a:alpha val="100000"/>
                </a:srgbClr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50333" y="3387351"/>
            <a:ext cx="442852" cy="2140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endParaRPr sz="1500" kern="1000" spc="20" dirty="0">
              <a:solidFill>
                <a:srgbClr val="FFFFFF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269383" y="193919"/>
            <a:ext cx="290517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2.1 </a:t>
            </a:r>
            <a:r>
              <a:rPr lang="zh-CN" altLang="en-US" sz="180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整体功能框架</a:t>
            </a:r>
            <a:endParaRPr lang="zh-CN" altLang="en-US" sz="180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  <a:p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269475" y="1017608"/>
            <a:ext cx="8111867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控制层：闲逛进程（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idle.py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）功能层：导航（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navigation.py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）、语音（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voice.py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）、检测（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realtime_capture.py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）、机械臂（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robot_arm.py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0190" y="757555"/>
            <a:ext cx="5250180" cy="844550"/>
          </a:xfrm>
          <a:prstGeom prst="rect">
            <a:avLst/>
          </a:prstGeom>
        </p:spPr>
        <p:txBody>
          <a:bodyPr>
            <a:noAutofit/>
          </a:bodyPr>
          <a:p>
            <a:pPr marL="0" indent="0" algn="l">
              <a:lnSpc>
                <a:spcPts val="840"/>
              </a:lnSpc>
            </a:pPr>
            <a:r>
              <a:rPr lang="zh-CN" altLang="en-US" b="1" i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模块组成</a:t>
            </a:r>
            <a:r>
              <a:rPr lang="zh-CN" altLang="en-US" b="1" i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lang="zh-CN" altLang="en-US" b="1" i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Picture 1" descr="flow_char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219960"/>
            <a:ext cx="5583555" cy="18141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775" y="0"/>
            <a:ext cx="1672225" cy="529024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250333" y="216779"/>
            <a:ext cx="290517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2.2 </a:t>
            </a:r>
            <a:r>
              <a:rPr lang="zh-CN" altLang="en-US" sz="1800" b="1" kern="1000" spc="20" dirty="0">
                <a:solidFill>
                  <a:srgbClr val="7E0C6E"/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模块接口设计</a:t>
            </a:r>
            <a:endParaRPr lang="zh-CN" altLang="en-US" sz="1800" b="1" kern="1000" spc="20" dirty="0">
              <a:solidFill>
                <a:srgbClr val="7E0C6E"/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  <a:p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640315" y="818218"/>
            <a:ext cx="8111867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本项目按照操作系统的设计方式，初始启动时只有一个闲逛进程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idle.py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，这个脚本中的主函数是一个写死的循环，每个循环都从终端中读取一个指令，根据指令选择合适的服务，首先声明一个新的线程并绑定到对应的功能函数，随后启动功能函数线程再返回到闲逛进程的主函数中。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630555" y="2306955"/>
          <a:ext cx="7863840" cy="1923415"/>
        </p:xfrm>
        <a:graphic>
          <a:graphicData uri="http://schemas.openxmlformats.org/drawingml/2006/table">
            <a:tbl>
              <a:tblPr/>
              <a:tblGrid>
                <a:gridCol w="1965960"/>
                <a:gridCol w="1965960"/>
                <a:gridCol w="1965960"/>
                <a:gridCol w="1965960"/>
              </a:tblGrid>
              <a:tr h="391795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模块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服务名称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接口类型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功能描述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82905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检测模块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start_capture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SetBool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启动 </a:t>
                      </a: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/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停止目标跟踪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82905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导航模块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goto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自定义 </a:t>
                      </a: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srv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目标位置导航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82905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机械臂模块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seize/release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SetBool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抓取 </a:t>
                      </a: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/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释放物体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82905"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语音模块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start_voice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SetBool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840"/>
                        </a:lnSpc>
                      </a:pP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启动 </a:t>
                      </a:r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/ </a:t>
                      </a:r>
                      <a:r>
                        <a:rPr lang="zh-CN" altLang="en-US" sz="11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停止语音控制</a:t>
                      </a:r>
                      <a:endParaRPr lang="zh-CN" altLang="en-US" sz="11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68897" marR="68897" marT="46037" marB="4603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29"/>
          <a:stretch>
            <a:fillRect/>
          </a:stretch>
        </p:blipFill>
        <p:spPr>
          <a:xfrm>
            <a:off x="0" y="0"/>
            <a:ext cx="9144000" cy="280180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3592371" y="394931"/>
            <a:ext cx="1705943" cy="17119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00000">
            <a:off x="3325830" y="154728"/>
            <a:ext cx="2194224" cy="21923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6031" y="1951919"/>
            <a:ext cx="6129279" cy="25527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021840" y="2428875"/>
            <a:ext cx="4770120" cy="66548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135000"/>
              </a:lnSpc>
            </a:pPr>
            <a:r>
              <a:rPr lang="zh-CN" altLang="en-US" sz="3105" b="1" kern="2500" spc="50" dirty="0">
                <a:solidFill>
                  <a:srgbClr val="7E0C6E"/>
                </a:solidFill>
                <a:latin typeface="创客贴综艺体常规" panose="02010800040101010101" pitchFamily="1" charset="-122"/>
                <a:ea typeface="创客贴综艺体常规" panose="02010800040101010101" pitchFamily="1" charset="-122"/>
              </a:rPr>
              <a:t>核心功能原理与实现</a:t>
            </a:r>
            <a:endParaRPr lang="zh-CN" altLang="en-US" sz="3105" b="1" kern="2500" spc="50" dirty="0">
              <a:solidFill>
                <a:srgbClr val="7E0C6E"/>
              </a:solidFill>
              <a:latin typeface="创客贴综艺体常规" panose="02010800040101010101" pitchFamily="1" charset="-122"/>
              <a:ea typeface="创客贴综艺体常规" panose="02010800040101010101" pitchFamily="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55121" y="401636"/>
            <a:ext cx="1577856" cy="1287746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​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  <a:p>
            <a:pPr algn="ctr">
              <a:lnSpc>
                <a:spcPct val="98000"/>
              </a:lnSpc>
            </a:pPr>
            <a:r>
              <a:rPr sz="3005" kern="1000" spc="20">
                <a:solidFill>
                  <a:srgbClr val="FFFFFF">
                    <a:alpha val="100000"/>
                  </a:srgbClr>
                </a:solidFill>
                <a:latin typeface="Monoton" panose="02010800040101010101" pitchFamily="1" charset="-122"/>
                <a:ea typeface="Monoton" panose="02010800040101010101" pitchFamily="1" charset="-122"/>
              </a:rPr>
              <a:t>PART03</a:t>
            </a:r>
            <a:endParaRPr sz="3005" kern="1000" spc="20">
              <a:solidFill>
                <a:srgbClr val="FFFFFF">
                  <a:alpha val="100000"/>
                </a:srgbClr>
              </a:solidFill>
              <a:latin typeface="Monoton" panose="02010800040101010101" pitchFamily="1" charset="-122"/>
              <a:ea typeface="Monoton" panose="02010800040101010101" pitchFamily="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alphaModFix amt="85000"/>
          </a:blip>
          <a:stretch>
            <a:fillRect/>
          </a:stretch>
        </p:blipFill>
        <p:spPr>
          <a:xfrm>
            <a:off x="3379457" y="4127774"/>
            <a:ext cx="1947395" cy="48514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675765" y="3138170"/>
            <a:ext cx="5329555" cy="642620"/>
          </a:xfrm>
          <a:prstGeom prst="rect">
            <a:avLst/>
          </a:prstGeom>
        </p:spPr>
        <p:txBody>
          <a:bodyPr anchor="ctr">
            <a:scene3d>
              <a:camera prst="legacyObliqueTopLeft">
                <a:rot lat="0" lon="0" rev="0"/>
              </a:camera>
              <a:lightRig rig="legacyFlat1" dir="tl"/>
            </a:scene3d>
          </a:bodyPr>
          <a:lstStyle/>
          <a:p>
            <a:pPr algn="ctr">
              <a:lnSpc>
                <a:spcPct val="98000"/>
              </a:lnSpc>
            </a:pPr>
            <a:r>
              <a:rPr lang="en-US" altLang="zh-CN" sz="1760" kern="1000" spc="20" dirty="0">
                <a:solidFill>
                  <a:srgbClr val="000000">
                    <a:alpha val="100000"/>
                  </a:srgbClr>
                </a:solidFill>
                <a:latin typeface="Maven Pro Bold" panose="02010800040101010101" pitchFamily="1" charset="-122"/>
                <a:ea typeface="Maven Pro Bold" panose="02010800040101010101" pitchFamily="1" charset="-122"/>
              </a:rPr>
              <a:t>Principles and Implementation of Core Functions</a:t>
            </a:r>
            <a:endParaRPr lang="en-US" altLang="zh-CN" sz="1760" kern="1000" spc="20" dirty="0">
              <a:solidFill>
                <a:srgbClr val="000000">
                  <a:alpha val="100000"/>
                </a:srgbClr>
              </a:solidFill>
              <a:latin typeface="Maven Pro Bold" panose="02010800040101010101" pitchFamily="1" charset="-122"/>
              <a:ea typeface="Maven Pro Bold" panose="02010800040101010101" pitchFamily="1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527" y="0"/>
            <a:ext cx="1641473" cy="6336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10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11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12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13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14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15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16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17.xml><?xml version="1.0" encoding="utf-8"?>
<p:tagLst xmlns:p="http://schemas.openxmlformats.org/presentationml/2006/main">
  <p:tag name="TABLE_ENDDRAG_ORIGIN_RECT" val="619*150"/>
  <p:tag name="TABLE_ENDDRAG_RECT" val="50*163*619*150"/>
</p:tagLst>
</file>

<file path=ppt/tags/tag18.xml><?xml version="1.0" encoding="utf-8"?>
<p:tagLst xmlns:p="http://schemas.openxmlformats.org/presentationml/2006/main">
  <p:tag name="TABLE_ENDDRAG_ORIGIN_RECT" val="619*205"/>
  <p:tag name="TABLE_ENDDRAG_RECT" val="51*100*619*205"/>
</p:tagLst>
</file>

<file path=ppt/tags/tag2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3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4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5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6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7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8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ags/tag9.xml><?xml version="1.0" encoding="utf-8"?>
<p:tagLst xmlns:p="http://schemas.openxmlformats.org/presentationml/2006/main">
  <p:tag name="KSO_WM_DIAGRAM_VIRTUALLY_FRAME" val="{&quot;height&quot;:315.70086614173226,&quot;left&quot;:355.7373228346456,&quot;top&quot;:60.223543307086615,&quot;width&quot;:232.2126771653544}"/>
</p:tagLst>
</file>

<file path=ppt/theme/theme1.xml><?xml version="1.0" encoding="utf-8"?>
<a:theme xmlns:a="http://schemas.openxmlformats.org/drawingml/2006/main" name="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uni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7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fillStyleLst>
      <a:lnStyleLst>
        <a:ln w="6350" cap="flat" cmpd="sng" algn="ctr"/>
        <a:ln w="12700" cap="flat" cmpd="sng" algn="ctr"/>
        <a:ln w="19050" cap="flat" cmpd="sng" algn="ctr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/>
            </a:gs>
            <a:gs pos="50000">
              <a:schemeClr val="phClr"/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2135</Words>
  <Application>WPS 演示</Application>
  <PresentationFormat>全屏显示(16:9)</PresentationFormat>
  <Paragraphs>251</Paragraphs>
  <Slides>17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8</vt:i4>
      </vt:variant>
      <vt:variant>
        <vt:lpstr>幻灯片标题</vt:lpstr>
      </vt:variant>
      <vt:variant>
        <vt:i4>17</vt:i4>
      </vt:variant>
    </vt:vector>
  </HeadingPairs>
  <TitlesOfParts>
    <vt:vector size="42" baseType="lpstr">
      <vt:lpstr>Arial</vt:lpstr>
      <vt:lpstr>宋体</vt:lpstr>
      <vt:lpstr>Wingdings</vt:lpstr>
      <vt:lpstr>创客贴综艺体常规</vt:lpstr>
      <vt:lpstr>Monoton</vt:lpstr>
      <vt:lpstr>Times New Roman</vt:lpstr>
      <vt:lpstr>Maven Pro Bold</vt:lpstr>
      <vt:lpstr>Noto Sans S Chinese Medium</vt:lpstr>
      <vt:lpstr>微软雅黑</vt:lpstr>
      <vt:lpstr>Arial Unicode MS</vt:lpstr>
      <vt:lpstr>等线</vt:lpstr>
      <vt:lpstr>Calibri</vt:lpstr>
      <vt:lpstr>Inter</vt:lpstr>
      <vt:lpstr>InSightSymbols</vt:lpstr>
      <vt:lpstr>Arial</vt:lpstr>
      <vt:lpstr>Menlo</vt:lpstr>
      <vt:lpstr>Consolas</vt:lpstr>
      <vt:lpstr>unioffice Theme</vt:lpstr>
      <vt:lpstr>1_unioffice Theme</vt:lpstr>
      <vt:lpstr>2_unioffice Theme</vt:lpstr>
      <vt:lpstr>3_unioffice Theme</vt:lpstr>
      <vt:lpstr>4_unioffice Theme</vt:lpstr>
      <vt:lpstr>5_unioffice Theme</vt:lpstr>
      <vt:lpstr>6_unioffice Theme</vt:lpstr>
      <vt:lpstr>7_unioffice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FoxyUtils ehf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DOUBLE Z</dc:creator>
  <cp:lastModifiedBy>DEMONS.O.P.</cp:lastModifiedBy>
  <cp:revision>29</cp:revision>
  <dcterms:created xsi:type="dcterms:W3CDTF">2025-06-11T08:26:27Z</dcterms:created>
  <dcterms:modified xsi:type="dcterms:W3CDTF">2025-06-11T13:55:38Z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078C87CCB26A496AB1989D4711DDF3D3_13</vt:lpwstr>
  </property>
  <property fmtid="{D5CDD505-2E9C-101B-9397-08002B2CF9AE}" pid="3" name="KSOProductBuildVer">
    <vt:lpwstr>2052-12.1.0.21541</vt:lpwstr>
  </property>
</Properties>
</file>